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4" r:id="rId4"/>
    <p:sldId id="284" r:id="rId5"/>
    <p:sldId id="288" r:id="rId6"/>
    <p:sldId id="287" r:id="rId7"/>
    <p:sldId id="277" r:id="rId8"/>
    <p:sldId id="276" r:id="rId9"/>
    <p:sldId id="281" r:id="rId10"/>
    <p:sldId id="289" r:id="rId11"/>
    <p:sldId id="296" r:id="rId12"/>
    <p:sldId id="297" r:id="rId13"/>
    <p:sldId id="290" r:id="rId14"/>
    <p:sldId id="293" r:id="rId15"/>
    <p:sldId id="291" r:id="rId16"/>
    <p:sldId id="294" r:id="rId17"/>
    <p:sldId id="295" r:id="rId18"/>
    <p:sldId id="260" r:id="rId19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0F6488-52A1-4237-AC44-4482E56E1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BBA2F42-128A-425D-B02A-DBBFEE221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5A671E5-81A5-47C7-AA4D-004A3BE43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6A0D-01C7-4F47-8862-23BCCC286E65}" type="datetimeFigureOut">
              <a:rPr lang="hu-HU" smtClean="0"/>
              <a:t>2023. 03. 29.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51D2E25-7312-4007-B803-3D1FA702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2032980-32A6-4B43-9DEF-5E4FDFB2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02B8-01D1-48F0-85AF-0ECC791A22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170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BEDCA8-830B-496E-8A9D-1F1D8F0CB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ECCAC18-8C66-42EE-A4F9-184B9CA3D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ADA75FC-9D6D-4ED3-8B7A-1D903C738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6A0D-01C7-4F47-8862-23BCCC286E65}" type="datetimeFigureOut">
              <a:rPr lang="hu-HU" smtClean="0"/>
              <a:t>2023. 03. 29.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579EBB3-534A-4AB5-B898-73FBB6AFD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A3D6672-A0C4-47D6-8110-2216D97CB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02B8-01D1-48F0-85AF-0ECC791A22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239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F847819B-D4B5-406B-97CA-245B39A42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51D6B53-7074-49EC-A589-195492B60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F56199C-FF56-41D2-989C-591D0360B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6A0D-01C7-4F47-8862-23BCCC286E65}" type="datetimeFigureOut">
              <a:rPr lang="hu-HU" smtClean="0"/>
              <a:t>2023. 03. 29.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D305AA0-3FE3-4C49-8BDF-B3A80EA20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40767A5-0DEE-4914-8523-78FFC3E8C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02B8-01D1-48F0-85AF-0ECC791A22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155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25782B-C2C1-4656-87A4-A80D386C9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0A36C0-5698-4829-BB0F-0E0AC9132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06F2C04-D893-4AF3-A85C-ECCF0E1F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6A0D-01C7-4F47-8862-23BCCC286E65}" type="datetimeFigureOut">
              <a:rPr lang="hu-HU" smtClean="0"/>
              <a:t>2023. 03. 29.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7FC69BF-4483-49BF-83C9-A6D89031E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35615C7-78B5-4DA5-9D70-3137BE52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02B8-01D1-48F0-85AF-0ECC791A22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330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690152-61A8-44C3-BDFD-53FE5C6C6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6550C4B-747D-4A55-9154-5A7F9A212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1D22932-D145-481B-BBBC-37EB44F2B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6A0D-01C7-4F47-8862-23BCCC286E65}" type="datetimeFigureOut">
              <a:rPr lang="hu-HU" smtClean="0"/>
              <a:t>2023. 03. 29.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C51D1DF-EB18-48E8-9A7C-CEC7C8D6B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23EDA34-DE4C-4C2F-B56A-9AB665B2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02B8-01D1-48F0-85AF-0ECC791A22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75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BDDC41-78DF-47D6-8795-B6781B36F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DE41D21-46DE-4CA5-92F4-E6047D46C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FAA020B-8EBE-4621-956D-A65DC6381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BE19639-846A-4960-827D-00A3A34A2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6A0D-01C7-4F47-8862-23BCCC286E65}" type="datetimeFigureOut">
              <a:rPr lang="hu-HU" smtClean="0"/>
              <a:t>2023. 03. 29.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FE48F21-5CDB-4582-9428-6224AA2A9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A718094-3E4E-4846-B83E-EF13BF5DE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02B8-01D1-48F0-85AF-0ECC791A22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934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27427B-36FA-4F52-9084-FBF7C787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0FB3F8F-1CC7-4020-AFE4-FB5732D8B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6D3C961-1331-4D2A-9FDC-F05521D29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4BF57B8-38E9-4936-A112-B179A2F28B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75452F2-8692-4C5A-BC53-1C11E100B4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3D1AA83-3EA6-4902-BF8F-2FD14CF86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6A0D-01C7-4F47-8862-23BCCC286E65}" type="datetimeFigureOut">
              <a:rPr lang="hu-HU" smtClean="0"/>
              <a:t>2023. 03. 29.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ECACC078-3575-4914-AC64-4CF07C29B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58FB8D2-7CB5-45A1-AED1-05883E902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02B8-01D1-48F0-85AF-0ECC791A22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66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25CD14-78B8-4396-A585-7D8B5FCA9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3C3A73EF-D590-4F40-803D-C837F5CAF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6A0D-01C7-4F47-8862-23BCCC286E65}" type="datetimeFigureOut">
              <a:rPr lang="hu-HU" smtClean="0"/>
              <a:t>2023. 03. 29.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45DABB1-A768-4A25-80DA-C4F6F717C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67108D8-C514-4B18-B16C-561F81171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02B8-01D1-48F0-85AF-0ECC791A22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344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73957656-87B8-4FB6-A20B-F511493FB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6A0D-01C7-4F47-8862-23BCCC286E65}" type="datetimeFigureOut">
              <a:rPr lang="hu-HU" smtClean="0"/>
              <a:t>2023. 03. 29.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D88300B3-6D4B-4E35-BB26-F711AFBF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8A7B049-1A30-425B-AEFE-B60F5F9C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02B8-01D1-48F0-85AF-0ECC791A22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837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4A340A-3DBA-4262-8687-AC6BB89E7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02B365A-9C2E-4E9E-8450-B32B29BDE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28214D9-F03D-4D92-A81F-26F2A6020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92B75AA-38FC-4041-B99C-18D9DCBFF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6A0D-01C7-4F47-8862-23BCCC286E65}" type="datetimeFigureOut">
              <a:rPr lang="hu-HU" smtClean="0"/>
              <a:t>2023. 03. 29.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194631D-9B4A-4B3E-8A7B-2C044E89D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514A3A7-F12D-44C5-9A90-BDCF341C8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02B8-01D1-48F0-85AF-0ECC791A22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008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C5A075-6D3E-4C37-9C67-1C08045D2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BEE320B4-0C8B-4B78-ADD4-21D94E2E59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90017D1-11FA-4AB1-8C1F-AFEACD388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1F9264A-4A0E-49B4-B3D6-060B28287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6A0D-01C7-4F47-8862-23BCCC286E65}" type="datetimeFigureOut">
              <a:rPr lang="hu-HU" smtClean="0"/>
              <a:t>2023. 03. 29.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9C965A6-C484-4211-A3BD-A80BF80A9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178654B-D919-4896-8F80-7428767FA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02B8-01D1-48F0-85AF-0ECC791A22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587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7EC5CD04-FA13-44CB-B7D6-6E9205639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1752440-4156-4274-BAB4-AB012FF03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03A7B40-9E91-4C9D-BCDA-74493DFDF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66A0D-01C7-4F47-8862-23BCCC286E65}" type="datetimeFigureOut">
              <a:rPr lang="hu-HU" smtClean="0"/>
              <a:t>2023. 03. 29.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E0B32E0-87A3-45F2-9FEE-723E59A90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0D9C658-0DC1-4577-9D17-DF6EBEC96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402B8-01D1-48F0-85AF-0ECC791A22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57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FEC733-80C7-4AE9-BB39-8C9657624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9743" y="2133169"/>
            <a:ext cx="7661430" cy="2160558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Továbblépés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a meglévő erőforrásokra építve </a:t>
            </a:r>
            <a:endParaRPr lang="hu-HU" sz="48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74ABA72-4FDF-486E-8A1C-706A81E09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8458" y="4985558"/>
            <a:ext cx="9144000" cy="1655762"/>
          </a:xfrm>
        </p:spPr>
        <p:txBody>
          <a:bodyPr/>
          <a:lstStyle/>
          <a:p>
            <a:r>
              <a:rPr lang="hu-HU" dirty="0"/>
              <a:t>Péterfi Rita </a:t>
            </a:r>
          </a:p>
          <a:p>
            <a:r>
              <a:rPr lang="hu-HU" dirty="0"/>
              <a:t>Országos Pedagógiai Könyvtár és Múzeum</a:t>
            </a:r>
          </a:p>
        </p:txBody>
      </p:sp>
      <p:pic>
        <p:nvPicPr>
          <p:cNvPr id="9218" name="Picture 2" descr="Tudod mi a következő lépés?">
            <a:extLst>
              <a:ext uri="{FF2B5EF4-FFF2-40B4-BE49-F238E27FC236}">
                <a16:creationId xmlns:a16="http://schemas.microsoft.com/office/drawing/2014/main" id="{0FC7F3F7-F7EC-41D5-8F1B-2A114BFA6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02" y="790663"/>
            <a:ext cx="3503064" cy="350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764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7833BF-50B3-4F9E-8F38-2F40DFEDE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429" y="208615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hu-HU" b="1" dirty="0"/>
            </a:br>
            <a:r>
              <a:rPr lang="hu-HU" b="1" dirty="0"/>
              <a:t>Az OPKM-ben kutatott témák </a:t>
            </a:r>
            <a:br>
              <a:rPr lang="hu-HU" b="1" dirty="0"/>
            </a:br>
            <a:r>
              <a:rPr lang="hu-HU" b="1" dirty="0"/>
              <a:t>2022-ben</a:t>
            </a:r>
            <a:br>
              <a:rPr lang="hu-HU" b="1" dirty="0"/>
            </a:br>
            <a:br>
              <a:rPr lang="hu-HU" b="1" dirty="0"/>
            </a:br>
            <a:r>
              <a:rPr lang="hu-HU" dirty="0"/>
              <a:t>A járvánnyal összefüggő kérdések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73DB14A-EADD-4C63-AA3D-007F7A1CB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1168" y="3956266"/>
            <a:ext cx="7227903" cy="4351338"/>
          </a:xfrm>
        </p:spPr>
        <p:txBody>
          <a:bodyPr/>
          <a:lstStyle/>
          <a:p>
            <a:pPr lvl="0"/>
            <a:r>
              <a:rPr lang="hu-HU" dirty="0"/>
              <a:t>A karantén alatti digitális tanulási környezet és hatása az autista gyermekre</a:t>
            </a:r>
          </a:p>
          <a:p>
            <a:pPr lvl="0"/>
            <a:r>
              <a:rPr lang="hu-HU" dirty="0"/>
              <a:t>Konfliktuskezelés az iskolában a COVID idején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1028" name="Picture 4" descr="Seasonality of SARS-CoV-2: Will COVID-19 go away on its own in warmer  weather? – Center for Communicable Disease Dynamics">
            <a:extLst>
              <a:ext uri="{FF2B5EF4-FFF2-40B4-BE49-F238E27FC236}">
                <a16:creationId xmlns:a16="http://schemas.microsoft.com/office/drawing/2014/main" id="{ABC93777-25F5-416E-822A-6AE5305F2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3" y="21243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339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AF1FA0-2052-4356-8651-CAA9C8159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584" y="94152"/>
            <a:ext cx="8181512" cy="1152957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/>
              <a:t>Visszatérő </a:t>
            </a:r>
            <a:r>
              <a:rPr lang="hu-HU" sz="4000" b="1" dirty="0" err="1"/>
              <a:t>referensz</a:t>
            </a:r>
            <a:r>
              <a:rPr lang="hu-HU" sz="4000" b="1" dirty="0"/>
              <a:t> kérdések</a:t>
            </a:r>
            <a:r>
              <a:rPr lang="hu-HU" dirty="0"/>
              <a:t> 1.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F88C6D-AB64-4BC6-9839-33D6805D4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6553" y="1514893"/>
            <a:ext cx="6019800" cy="5792679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hu-HU" sz="3100" dirty="0"/>
              <a:t>Balkezes gyermek fejlesztése</a:t>
            </a:r>
          </a:p>
          <a:p>
            <a:pPr lvl="0"/>
            <a:r>
              <a:rPr lang="hu-HU" sz="3100" dirty="0"/>
              <a:t>Kooperatív tanulás</a:t>
            </a:r>
          </a:p>
          <a:p>
            <a:pPr lvl="0"/>
            <a:r>
              <a:rPr lang="hu-HU" sz="3100" dirty="0"/>
              <a:t>Közösségfejlesztés az osztályközösségben</a:t>
            </a:r>
          </a:p>
          <a:p>
            <a:pPr lvl="0"/>
            <a:r>
              <a:rPr lang="hu-HU" sz="3100" dirty="0"/>
              <a:t>Társasjáték-pedagógia, matematikai képességek fejlesztése</a:t>
            </a:r>
          </a:p>
          <a:p>
            <a:pPr lvl="0"/>
            <a:r>
              <a:rPr lang="hu-HU" sz="3100" dirty="0"/>
              <a:t>Vizuális nevelés a bölcsődében</a:t>
            </a:r>
          </a:p>
          <a:p>
            <a:pPr lvl="0"/>
            <a:r>
              <a:rPr lang="hu-HU" sz="3100" dirty="0"/>
              <a:t>Mozgásfejlesztés csecsemő- és kisgyermekkorban</a:t>
            </a:r>
          </a:p>
          <a:p>
            <a:pPr lvl="0"/>
            <a:r>
              <a:rPr lang="hu-HU" sz="3100" dirty="0"/>
              <a:t>Drámapedagógia elmélet – gyakorlat</a:t>
            </a:r>
          </a:p>
          <a:p>
            <a:pPr lvl="0"/>
            <a:r>
              <a:rPr lang="hu-HU" sz="3100" dirty="0"/>
              <a:t>A versenyfelkészítés módszertana</a:t>
            </a:r>
          </a:p>
          <a:p>
            <a:pPr lvl="0"/>
            <a:r>
              <a:rPr lang="hu-HU" sz="3100" dirty="0"/>
              <a:t>A tudásszintmérés eszközei a természettudományi tantárgyak körében</a:t>
            </a:r>
          </a:p>
          <a:p>
            <a:pPr lvl="0"/>
            <a:r>
              <a:rPr lang="hu-HU" sz="3100" dirty="0"/>
              <a:t>A magyar mint idegen nyelv tanítása</a:t>
            </a:r>
          </a:p>
          <a:p>
            <a:pPr lvl="0"/>
            <a:r>
              <a:rPr lang="hu-HU" sz="3100" dirty="0"/>
              <a:t>Kirándulás, </a:t>
            </a:r>
            <a:r>
              <a:rPr lang="hu-HU" sz="3100" dirty="0" err="1"/>
              <a:t>barlangászás</a:t>
            </a:r>
            <a:r>
              <a:rPr lang="hu-HU" sz="3100" dirty="0"/>
              <a:t> kisiskolásokkal</a:t>
            </a:r>
          </a:p>
          <a:p>
            <a:r>
              <a:rPr lang="hu-HU" sz="3100" dirty="0"/>
              <a:t>Könyvtárhasználati óraterv készítése 11-12. évfolyamosoknak</a:t>
            </a:r>
          </a:p>
          <a:p>
            <a:pPr lvl="0"/>
            <a:endParaRPr lang="hu-HU" dirty="0"/>
          </a:p>
          <a:p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1E02AF5-3177-4A81-B9D9-B1DF687FC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353" y="2863866"/>
            <a:ext cx="5617346" cy="435133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hu-HU" sz="3100" dirty="0"/>
              <a:t>Pályakezdő gyógypedagógusok nehézségei</a:t>
            </a:r>
          </a:p>
          <a:p>
            <a:pPr lvl="0"/>
            <a:r>
              <a:rPr lang="hu-HU" sz="3100" dirty="0"/>
              <a:t>Pályakezdő pedagógusok attitűdvizsgálata, valamint a pályaelhagyás okai</a:t>
            </a:r>
          </a:p>
          <a:p>
            <a:pPr lvl="0"/>
            <a:r>
              <a:rPr lang="hu-HU" sz="3100" dirty="0"/>
              <a:t>A társadalom oktatási rendszerbe vetett bizalma Magyarországon</a:t>
            </a:r>
          </a:p>
          <a:p>
            <a:endParaRPr lang="hu-HU" sz="3100" dirty="0"/>
          </a:p>
          <a:p>
            <a:endParaRPr lang="hu-HU" sz="3100" dirty="0"/>
          </a:p>
          <a:p>
            <a:pPr lvl="0"/>
            <a:r>
              <a:rPr lang="hu-HU" sz="3100" dirty="0"/>
              <a:t>A </a:t>
            </a:r>
            <a:r>
              <a:rPr lang="hu-HU" sz="3100" dirty="0" err="1"/>
              <a:t>pygmalion</a:t>
            </a:r>
            <a:r>
              <a:rPr lang="hu-HU" sz="3100" dirty="0"/>
              <a:t>-effektus az oktatásban</a:t>
            </a:r>
          </a:p>
          <a:p>
            <a:pPr lvl="0"/>
            <a:r>
              <a:rPr lang="hu-HU" sz="3100" dirty="0"/>
              <a:t>Meseterápia, mesepszichológia</a:t>
            </a:r>
          </a:p>
          <a:p>
            <a:pPr lvl="0"/>
            <a:r>
              <a:rPr lang="hu-HU" sz="3100" dirty="0"/>
              <a:t>Testvérkapcsolat, családi nevelés</a:t>
            </a:r>
          </a:p>
          <a:p>
            <a:pPr lvl="0"/>
            <a:r>
              <a:rPr lang="hu-HU" sz="3100" dirty="0"/>
              <a:t>Szoptatás, anya szerepe, kötődés</a:t>
            </a:r>
          </a:p>
          <a:p>
            <a:endParaRPr lang="hu-HU" dirty="0"/>
          </a:p>
        </p:txBody>
      </p:sp>
      <p:pic>
        <p:nvPicPr>
          <p:cNvPr id="7170" name="Picture 2" descr="Könyv: Pedagógia (Friedrich W. Kron)">
            <a:extLst>
              <a:ext uri="{FF2B5EF4-FFF2-40B4-BE49-F238E27FC236}">
                <a16:creationId xmlns:a16="http://schemas.microsoft.com/office/drawing/2014/main" id="{6CB3C785-B4FC-4D78-9882-B9094D694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594" y="442479"/>
            <a:ext cx="1504581" cy="214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92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84E359-A6DA-452F-98AE-DC7337D3B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034" y="0"/>
            <a:ext cx="8317637" cy="1325563"/>
          </a:xfrm>
        </p:spPr>
        <p:txBody>
          <a:bodyPr/>
          <a:lstStyle/>
          <a:p>
            <a:r>
              <a:rPr lang="hu-HU" b="1" dirty="0"/>
              <a:t>Visszatérő </a:t>
            </a:r>
            <a:r>
              <a:rPr lang="hu-HU" b="1" dirty="0" err="1"/>
              <a:t>referensz</a:t>
            </a:r>
            <a:r>
              <a:rPr lang="hu-HU" b="1" dirty="0"/>
              <a:t> kérdések 2.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7EF659-911A-4C61-8C97-1449179A61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547" y="1864596"/>
            <a:ext cx="5386525" cy="4890372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hu-HU" sz="5100" dirty="0"/>
              <a:t>Fogyatékos gyermek kapcsolata a testvéreivel</a:t>
            </a:r>
          </a:p>
          <a:p>
            <a:pPr lvl="0"/>
            <a:r>
              <a:rPr lang="hu-HU" sz="5100" dirty="0"/>
              <a:t>Középsúlyos értelmi fogyatékosok munkavállalása</a:t>
            </a:r>
          </a:p>
          <a:p>
            <a:pPr lvl="0"/>
            <a:r>
              <a:rPr lang="hu-HU" sz="5100" dirty="0"/>
              <a:t>Pedagógiai kommunikáció, </a:t>
            </a:r>
            <a:r>
              <a:rPr lang="hu-HU" sz="5100" dirty="0" err="1"/>
              <a:t>augmentatív</a:t>
            </a:r>
            <a:r>
              <a:rPr lang="hu-HU" sz="5100" dirty="0"/>
              <a:t> kommunikáció, jelnyelv</a:t>
            </a:r>
          </a:p>
          <a:p>
            <a:pPr lvl="0"/>
            <a:r>
              <a:rPr lang="hu-HU" sz="5100" dirty="0"/>
              <a:t>Értelmi fogyatékosok integrációja, inkluzív nevelés</a:t>
            </a:r>
          </a:p>
          <a:p>
            <a:pPr lvl="0"/>
            <a:r>
              <a:rPr lang="hu-HU" sz="5100" dirty="0"/>
              <a:t>ADHD és magatartászavar óvodáskorú gyerekeknél</a:t>
            </a:r>
          </a:p>
          <a:p>
            <a:pPr lvl="0"/>
            <a:r>
              <a:rPr lang="hu-HU" sz="5100" dirty="0"/>
              <a:t>Megkésett beszédfejlődés 0-3 éves korban</a:t>
            </a:r>
          </a:p>
          <a:p>
            <a:pPr lvl="0"/>
            <a:r>
              <a:rPr lang="hu-HU" sz="5100" dirty="0"/>
              <a:t>Örökbefogadottak felnőttkori mentális problémái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57FD397-DBA3-4C71-A8FA-C9A64D39C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79396"/>
            <a:ext cx="5386526" cy="4351338"/>
          </a:xfrm>
        </p:spPr>
        <p:txBody>
          <a:bodyPr>
            <a:noAutofit/>
          </a:bodyPr>
          <a:lstStyle/>
          <a:p>
            <a:pPr lvl="0"/>
            <a:r>
              <a:rPr lang="hu-HU" dirty="0"/>
              <a:t>Gyógypedagógiatörténet</a:t>
            </a:r>
          </a:p>
          <a:p>
            <a:pPr lvl="0"/>
            <a:r>
              <a:rPr lang="hu-HU" dirty="0"/>
              <a:t>A pedagógusképzés története</a:t>
            </a:r>
          </a:p>
          <a:p>
            <a:pPr lvl="0"/>
            <a:r>
              <a:rPr lang="hu-HU" dirty="0"/>
              <a:t>Az érettségi vizsga története</a:t>
            </a:r>
          </a:p>
          <a:p>
            <a:pPr lvl="0"/>
            <a:r>
              <a:rPr lang="hu-HU" dirty="0"/>
              <a:t>A pedagógusok javadalmazása az 1920-1944 közötti Magyarországon</a:t>
            </a:r>
          </a:p>
          <a:p>
            <a:pPr lvl="0"/>
            <a:r>
              <a:rPr lang="hu-HU" dirty="0"/>
              <a:t>Osztályozással kapcsolatos jogszabályok a 20. sz-ban</a:t>
            </a:r>
          </a:p>
          <a:p>
            <a:pPr lvl="0"/>
            <a:r>
              <a:rPr lang="hu-HU" dirty="0"/>
              <a:t>Gyermekkortörténet</a:t>
            </a:r>
          </a:p>
          <a:p>
            <a:pPr lvl="0"/>
            <a:endParaRPr lang="hu-HU" dirty="0"/>
          </a:p>
          <a:p>
            <a:pPr lvl="0"/>
            <a:r>
              <a:rPr lang="hu-HU" dirty="0"/>
              <a:t>Iskolaépítészet</a:t>
            </a:r>
          </a:p>
        </p:txBody>
      </p:sp>
      <p:pic>
        <p:nvPicPr>
          <p:cNvPr id="8194" name="Picture 2" descr="Rita L. Atkinson; Richard C. Atkinson; Edward E. Smith; Daryl J. Bem; Susan  Nolen-Hoeksema: Pszichológia (2., javított kiadás) | antikvár | bookline">
            <a:extLst>
              <a:ext uri="{FF2B5EF4-FFF2-40B4-BE49-F238E27FC236}">
                <a16:creationId xmlns:a16="http://schemas.microsoft.com/office/drawing/2014/main" id="{4848EF71-B276-45A1-B866-2E0773C6B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9" y="-1838"/>
            <a:ext cx="1309290" cy="186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EDAGÓGIATÖRTÉNET 1. Az ókori Kelet nevelése">
            <a:extLst>
              <a:ext uri="{FF2B5EF4-FFF2-40B4-BE49-F238E27FC236}">
                <a16:creationId xmlns:a16="http://schemas.microsoft.com/office/drawing/2014/main" id="{DA7A975B-F49D-40AD-891C-0757E6A8C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262" y="4416208"/>
            <a:ext cx="1647639" cy="234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157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27E7BA-C88F-4CAE-8F79-8CBAFF984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137" y="195494"/>
            <a:ext cx="4737719" cy="1162789"/>
          </a:xfrm>
        </p:spPr>
        <p:txBody>
          <a:bodyPr>
            <a:normAutofit fontScale="90000"/>
          </a:bodyPr>
          <a:lstStyle/>
          <a:p>
            <a:pPr algn="r"/>
            <a:br>
              <a:rPr lang="hu-HU" b="1" dirty="0"/>
            </a:br>
            <a:br>
              <a:rPr lang="hu-HU" b="1" dirty="0"/>
            </a:br>
            <a:br>
              <a:rPr lang="hu-HU" b="1" dirty="0"/>
            </a:br>
            <a:r>
              <a:rPr lang="hu-HU" b="1" dirty="0"/>
              <a:t>	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E3B641A-2E86-44BD-B14A-C7DADE505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2" y="2130641"/>
            <a:ext cx="6019800" cy="6400800"/>
          </a:xfrm>
        </p:spPr>
        <p:txBody>
          <a:bodyPr>
            <a:normAutofit/>
          </a:bodyPr>
          <a:lstStyle/>
          <a:p>
            <a:r>
              <a:rPr lang="hu-HU" dirty="0"/>
              <a:t>Részképességek fejlesztése</a:t>
            </a:r>
          </a:p>
          <a:p>
            <a:r>
              <a:rPr lang="hu-HU" dirty="0"/>
              <a:t>Szeparációs szorongás és kötődés </a:t>
            </a:r>
          </a:p>
          <a:p>
            <a:pPr lvl="0"/>
            <a:r>
              <a:rPr lang="hu-HU" dirty="0" err="1"/>
              <a:t>Vizuomotoros</a:t>
            </a:r>
            <a:r>
              <a:rPr lang="hu-HU" dirty="0"/>
              <a:t> képességek mérése</a:t>
            </a:r>
          </a:p>
          <a:p>
            <a:r>
              <a:rPr lang="hu-HU" dirty="0"/>
              <a:t>Mozgásfejlesztés labdajátékokkal</a:t>
            </a:r>
          </a:p>
          <a:p>
            <a:r>
              <a:rPr lang="hu-HU" dirty="0"/>
              <a:t>ADHD és magatartászavar</a:t>
            </a:r>
          </a:p>
          <a:p>
            <a:pPr lvl="0"/>
            <a:r>
              <a:rPr lang="hu-HU" dirty="0"/>
              <a:t>Robotika </a:t>
            </a:r>
          </a:p>
          <a:p>
            <a:r>
              <a:rPr lang="hu-HU" dirty="0"/>
              <a:t>Cigány gyermek integrált nevelése</a:t>
            </a:r>
          </a:p>
          <a:p>
            <a:r>
              <a:rPr lang="hu-HU" dirty="0"/>
              <a:t>Tűzvédelmi foglalkozás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8A84E9A-2EFA-40A0-ABD3-63752622A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9405" y="1791525"/>
            <a:ext cx="5702790" cy="6103398"/>
          </a:xfrm>
        </p:spPr>
        <p:txBody>
          <a:bodyPr>
            <a:normAutofit/>
          </a:bodyPr>
          <a:lstStyle/>
          <a:p>
            <a:pPr lvl="0"/>
            <a:r>
              <a:rPr lang="hu-HU" dirty="0"/>
              <a:t>Zenei nevelés </a:t>
            </a:r>
          </a:p>
          <a:p>
            <a:pPr lvl="0"/>
            <a:r>
              <a:rPr lang="hu-HU" dirty="0"/>
              <a:t>Népmesék és műmesék</a:t>
            </a:r>
          </a:p>
          <a:p>
            <a:r>
              <a:rPr lang="hu-HU" dirty="0"/>
              <a:t>Népművészet és hagyományőrzés</a:t>
            </a:r>
          </a:p>
          <a:p>
            <a:r>
              <a:rPr lang="hu-HU" dirty="0"/>
              <a:t>Etikai nevelés mesén keresztül </a:t>
            </a:r>
          </a:p>
          <a:p>
            <a:r>
              <a:rPr lang="hu-HU" dirty="0"/>
              <a:t>Ünnep az óvodai nevelésben</a:t>
            </a:r>
          </a:p>
          <a:p>
            <a:r>
              <a:rPr lang="hu-HU" dirty="0"/>
              <a:t>Érzelmi intelligencia</a:t>
            </a:r>
          </a:p>
          <a:p>
            <a:r>
              <a:rPr lang="hu-HU" dirty="0"/>
              <a:t>Iskolaérettség</a:t>
            </a:r>
          </a:p>
          <a:p>
            <a:pPr lvl="0"/>
            <a:r>
              <a:rPr lang="hu-HU" dirty="0"/>
              <a:t>Erkölcsi nevelés egyházi óvodákban</a:t>
            </a:r>
          </a:p>
          <a:p>
            <a:r>
              <a:rPr lang="hu-HU" dirty="0"/>
              <a:t>Óvodai és általános iskolai zenei tantervek, 1955-1990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pic>
        <p:nvPicPr>
          <p:cNvPr id="2052" name="Picture 4" descr="Ez lesz a büntetés, ha nem jár óvodába a gyerek | 24.hu">
            <a:extLst>
              <a:ext uri="{FF2B5EF4-FFF2-40B4-BE49-F238E27FC236}">
                <a16:creationId xmlns:a16="http://schemas.microsoft.com/office/drawing/2014/main" id="{CF8F2733-7176-4FE9-82ED-094EF6638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24" y="67970"/>
            <a:ext cx="3099642" cy="206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A89807AC-B54D-4A84-ADA4-72B4FB6490D8}"/>
              </a:ext>
            </a:extLst>
          </p:cNvPr>
          <p:cNvSpPr/>
          <p:nvPr/>
        </p:nvSpPr>
        <p:spPr>
          <a:xfrm>
            <a:off x="3615286" y="386271"/>
            <a:ext cx="7627793" cy="1311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4400" b="1" dirty="0">
                <a:latin typeface="+mj-lt"/>
                <a:ea typeface="+mj-ea"/>
                <a:cs typeface="+mj-cs"/>
              </a:rPr>
              <a:t>Az óvodapedagógus ismereteinek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4400" b="1" dirty="0">
                <a:latin typeface="+mj-lt"/>
                <a:ea typeface="+mj-ea"/>
                <a:cs typeface="+mj-cs"/>
              </a:rPr>
              <a:t>sokszínűségéről 1.</a:t>
            </a:r>
          </a:p>
        </p:txBody>
      </p:sp>
    </p:spTree>
    <p:extLst>
      <p:ext uri="{BB962C8B-B14F-4D97-AF65-F5344CB8AC3E}">
        <p14:creationId xmlns:p14="http://schemas.microsoft.com/office/powerpoint/2010/main" val="2716052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22D315-B24F-4813-AA72-FEF0C2B01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994" y="464744"/>
            <a:ext cx="777889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Az óvodapedagógus ismereteinek</a:t>
            </a:r>
            <a:br>
              <a:rPr lang="hu-HU" b="1" dirty="0"/>
            </a:br>
            <a:r>
              <a:rPr lang="hu-HU" b="1" dirty="0"/>
              <a:t>sokszínűségéről 2.</a:t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AC12008-F150-4ABE-995A-DD6E25281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329" y="2580227"/>
            <a:ext cx="5824491" cy="4351338"/>
          </a:xfrm>
        </p:spPr>
        <p:txBody>
          <a:bodyPr>
            <a:normAutofit fontScale="85000" lnSpcReduction="10000"/>
          </a:bodyPr>
          <a:lstStyle/>
          <a:p>
            <a:r>
              <a:rPr lang="hu-HU" sz="3400" dirty="0"/>
              <a:t>Egészséges életmódra nevelés </a:t>
            </a:r>
          </a:p>
          <a:p>
            <a:pPr lvl="0"/>
            <a:r>
              <a:rPr lang="hu-HU" sz="3400" dirty="0"/>
              <a:t>Szociális kompetencia </a:t>
            </a:r>
          </a:p>
          <a:p>
            <a:r>
              <a:rPr lang="hu-HU" sz="3400" dirty="0"/>
              <a:t>Szerepjáték </a:t>
            </a:r>
          </a:p>
          <a:p>
            <a:pPr lvl="0"/>
            <a:r>
              <a:rPr lang="hu-HU" sz="3400" dirty="0"/>
              <a:t>Játékok, foglalkozástervek az óvodai matematikatanításhoz és anyanyelvi neveléshez</a:t>
            </a:r>
          </a:p>
          <a:p>
            <a:pPr lvl="0"/>
            <a:r>
              <a:rPr lang="hu-HU" sz="3400" dirty="0"/>
              <a:t>Beszédfejlesztés </a:t>
            </a:r>
            <a:r>
              <a:rPr lang="hu-HU" sz="3400" dirty="0" err="1"/>
              <a:t>bábozás</a:t>
            </a:r>
            <a:r>
              <a:rPr lang="hu-HU" sz="3400" dirty="0"/>
              <a:t> segítségével</a:t>
            </a:r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FA6B608-596E-40DD-A297-E2A9DAE85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24491" cy="435133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hu-HU" sz="3400" dirty="0"/>
              <a:t>Szülő - óvodapedagógus kapcsolat</a:t>
            </a:r>
          </a:p>
          <a:p>
            <a:r>
              <a:rPr lang="hu-HU" sz="3600" dirty="0"/>
              <a:t>Konfliktusmegoldás a nevelőtestületben </a:t>
            </a:r>
            <a:endParaRPr lang="hu-HU" sz="3400" dirty="0"/>
          </a:p>
          <a:p>
            <a:pPr lvl="0"/>
            <a:r>
              <a:rPr lang="hu-HU" sz="3400" dirty="0"/>
              <a:t>Óvodapedagógus pályamotivációja</a:t>
            </a:r>
          </a:p>
          <a:p>
            <a:r>
              <a:rPr lang="hu-HU" sz="3400" dirty="0"/>
              <a:t>Szervezetfejlesztés, vezetés, vezető személyisége egyházi óvodában</a:t>
            </a:r>
          </a:p>
          <a:p>
            <a:r>
              <a:rPr lang="hu-HU" sz="3600" dirty="0"/>
              <a:t>Az óvoda kapcsolatai</a:t>
            </a:r>
          </a:p>
          <a:p>
            <a:r>
              <a:rPr lang="hu-HU" sz="3600" dirty="0"/>
              <a:t>Konfliktusok a bölcsődében és az óvodában</a:t>
            </a:r>
          </a:p>
          <a:p>
            <a:endParaRPr lang="hu-HU" sz="3600" dirty="0"/>
          </a:p>
          <a:p>
            <a:endParaRPr lang="hu-HU" sz="3400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3076" name="Picture 4" descr="A szeretet hét biztos jele óvodáskorban - Gyerekszoba">
            <a:extLst>
              <a:ext uri="{FF2B5EF4-FFF2-40B4-BE49-F238E27FC236}">
                <a16:creationId xmlns:a16="http://schemas.microsoft.com/office/drawing/2014/main" id="{1A77ABC4-92DB-45C6-ADA5-2302DD6ED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29" y="92393"/>
            <a:ext cx="4234166" cy="223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964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D2B0B2-A311-484A-A4EE-105A3C08F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864" y="408796"/>
            <a:ext cx="8521823" cy="53152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Tankönyvkutatás 1.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E15B9F8-700C-4747-82D0-CAD92C123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840" y="2637239"/>
            <a:ext cx="5882936" cy="5280317"/>
          </a:xfrm>
        </p:spPr>
        <p:txBody>
          <a:bodyPr>
            <a:normAutofit fontScale="32500" lnSpcReduction="20000"/>
          </a:bodyPr>
          <a:lstStyle/>
          <a:p>
            <a:r>
              <a:rPr lang="hu-HU" sz="9600" dirty="0"/>
              <a:t>A rendszerváltás környékén megjelent történelemtankönyvek összehasonlító elemzése</a:t>
            </a:r>
          </a:p>
          <a:p>
            <a:r>
              <a:rPr lang="hu-HU" sz="9600" dirty="0"/>
              <a:t>Az osztrák- magyar kapcsolatok</a:t>
            </a:r>
          </a:p>
          <a:p>
            <a:r>
              <a:rPr lang="hu-HU" sz="9600" dirty="0"/>
              <a:t>Trianon</a:t>
            </a:r>
          </a:p>
          <a:p>
            <a:r>
              <a:rPr lang="hu-HU" sz="9600" dirty="0"/>
              <a:t>A II. világháborút lezáró békeszerződés</a:t>
            </a:r>
          </a:p>
          <a:p>
            <a:r>
              <a:rPr lang="hu-HU" sz="9600" dirty="0"/>
              <a:t>Az 1947-es párizsi békeszerződés</a:t>
            </a:r>
          </a:p>
          <a:p>
            <a:r>
              <a:rPr lang="hu-HU" sz="9600" dirty="0"/>
              <a:t>A szovjet minta a Rákosi-korszakban</a:t>
            </a:r>
          </a:p>
          <a:p>
            <a:endParaRPr lang="hu-HU" sz="9600" dirty="0"/>
          </a:p>
          <a:p>
            <a:pPr lvl="0"/>
            <a:endParaRPr lang="hu-HU" sz="9600" dirty="0"/>
          </a:p>
          <a:p>
            <a:pPr lvl="0"/>
            <a:endParaRPr lang="hu-HU" sz="9600" dirty="0"/>
          </a:p>
          <a:p>
            <a:pPr lvl="0"/>
            <a:endParaRPr lang="hu-HU" sz="9600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E4A344A-FFB4-4C1D-AB8F-5217D80B2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732" y="1262633"/>
            <a:ext cx="5806736" cy="5369095"/>
          </a:xfrm>
        </p:spPr>
        <p:txBody>
          <a:bodyPr>
            <a:normAutofit fontScale="32500" lnSpcReduction="20000"/>
          </a:bodyPr>
          <a:lstStyle/>
          <a:p>
            <a:endParaRPr lang="hu-HU" sz="7100" dirty="0"/>
          </a:p>
          <a:p>
            <a:r>
              <a:rPr lang="hu-HU" sz="9600" dirty="0"/>
              <a:t>A Horthy-korszak megítélése az 1945 után </a:t>
            </a:r>
          </a:p>
          <a:p>
            <a:r>
              <a:rPr lang="hu-HU" sz="9600" dirty="0"/>
              <a:t>A románság megítélése a két világháború között megjelent tankönyvekben</a:t>
            </a:r>
          </a:p>
          <a:p>
            <a:r>
              <a:rPr lang="hu-HU" sz="9600" dirty="0"/>
              <a:t>Apponyi Albert Horthy-kori kultusza a középiskolai történelemtankönyvekben</a:t>
            </a:r>
          </a:p>
          <a:p>
            <a:r>
              <a:rPr lang="hu-HU" sz="9600" dirty="0"/>
              <a:t>Kína-kép </a:t>
            </a:r>
          </a:p>
          <a:p>
            <a:r>
              <a:rPr lang="hu-HU" sz="9600" dirty="0"/>
              <a:t>Középiskolai történelemtankönyvek a rendszerváltás után</a:t>
            </a:r>
          </a:p>
          <a:p>
            <a:endParaRPr lang="hu-HU" sz="9600" dirty="0"/>
          </a:p>
          <a:p>
            <a:endParaRPr lang="hu-HU" dirty="0"/>
          </a:p>
        </p:txBody>
      </p:sp>
      <p:pic>
        <p:nvPicPr>
          <p:cNvPr id="4102" name="Picture 6" descr="Történelem ​I. (könyv) - Száray Miklós | Rukkola.hu">
            <a:extLst>
              <a:ext uri="{FF2B5EF4-FFF2-40B4-BE49-F238E27FC236}">
                <a16:creationId xmlns:a16="http://schemas.microsoft.com/office/drawing/2014/main" id="{7B1DE3F7-D869-438D-BA68-69D10BDD4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8" y="0"/>
            <a:ext cx="1770394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894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F2BAC1-5724-4755-9598-739DC4DD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71" y="681037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A242B10-983E-4CD9-A7CF-C818CD940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748" y="3224212"/>
            <a:ext cx="5801755" cy="4351338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hu-HU" sz="6400" dirty="0"/>
              <a:t>Matematikatanítás tantervi szabályozása</a:t>
            </a:r>
          </a:p>
          <a:p>
            <a:pPr lvl="0"/>
            <a:r>
              <a:rPr lang="hu-HU" sz="6400" dirty="0"/>
              <a:t>Babits a tankönyvekben</a:t>
            </a:r>
          </a:p>
          <a:p>
            <a:r>
              <a:rPr lang="hu-HU" sz="6600" dirty="0"/>
              <a:t>A Pál utcai fiúk a tankönyvekben</a:t>
            </a:r>
            <a:endParaRPr lang="hu-HU" sz="6400" dirty="0"/>
          </a:p>
          <a:p>
            <a:pPr lvl="0"/>
            <a:r>
              <a:rPr lang="hu-HU" sz="6400" dirty="0"/>
              <a:t>Tankönyvillusztrációk az 1950-es években </a:t>
            </a:r>
          </a:p>
          <a:p>
            <a:r>
              <a:rPr lang="hu-HU" sz="6600" dirty="0"/>
              <a:t>Mezőgazdasági középiskolák tankönyvhasználata</a:t>
            </a:r>
          </a:p>
          <a:p>
            <a:pPr lvl="0"/>
            <a:endParaRPr lang="hu-HU" sz="6400" dirty="0"/>
          </a:p>
          <a:p>
            <a:endParaRPr lang="hu-HU" sz="3300" dirty="0"/>
          </a:p>
          <a:p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78EF47D-0353-4436-BD66-388DF2BCC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0122" y="1398904"/>
            <a:ext cx="5527829" cy="4351338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endParaRPr lang="hu-HU" sz="5500" dirty="0"/>
          </a:p>
          <a:p>
            <a:pPr lvl="0"/>
            <a:r>
              <a:rPr lang="hu-HU" sz="6700" dirty="0"/>
              <a:t>A tankönyvpiac alakulása a rendszerváltás után Magyarországon</a:t>
            </a:r>
          </a:p>
          <a:p>
            <a:r>
              <a:rPr lang="hu-HU" sz="6700" dirty="0"/>
              <a:t>1868-1945 szakiskola tankönyvjegyzék</a:t>
            </a:r>
          </a:p>
          <a:p>
            <a:r>
              <a:rPr lang="hu-HU" sz="6700" dirty="0"/>
              <a:t>A Mozaik Kiadó alsó </a:t>
            </a:r>
            <a:r>
              <a:rPr lang="hu-HU" sz="6700" dirty="0" err="1"/>
              <a:t>tagozatos</a:t>
            </a:r>
            <a:r>
              <a:rPr lang="hu-HU" sz="6700" dirty="0"/>
              <a:t> ének-zene tankönyvsorozata</a:t>
            </a:r>
          </a:p>
          <a:p>
            <a:r>
              <a:rPr lang="hu-HU" sz="6700" dirty="0"/>
              <a:t>Ádám Jenő ének-zene tankönyvek összehasonlítása</a:t>
            </a:r>
          </a:p>
          <a:p>
            <a:endParaRPr lang="hu-HU" sz="5500" dirty="0"/>
          </a:p>
          <a:p>
            <a:endParaRPr lang="hu-HU" dirty="0"/>
          </a:p>
          <a:p>
            <a:pPr lvl="0"/>
            <a:endParaRPr lang="hu-HU" dirty="0"/>
          </a:p>
          <a:p>
            <a:endParaRPr lang="hu-HU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9523FA35-B7D1-4D84-A651-47493C17709B}"/>
              </a:ext>
            </a:extLst>
          </p:cNvPr>
          <p:cNvSpPr/>
          <p:nvPr/>
        </p:nvSpPr>
        <p:spPr>
          <a:xfrm>
            <a:off x="3190042" y="4834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4000" b="1" dirty="0">
                <a:latin typeface="+mj-lt"/>
                <a:ea typeface="+mj-ea"/>
                <a:cs typeface="+mj-cs"/>
              </a:rPr>
              <a:t>Tankönyvkutatás 2.</a:t>
            </a:r>
          </a:p>
        </p:txBody>
      </p:sp>
      <p:pic>
        <p:nvPicPr>
          <p:cNvPr id="5122" name="Picture 2" descr="Kovács, Pintér, Kosztolányi: Sokszínű matematika tankönyv 10. osztály |  könyv | bookline">
            <a:extLst>
              <a:ext uri="{FF2B5EF4-FFF2-40B4-BE49-F238E27FC236}">
                <a16:creationId xmlns:a16="http://schemas.microsoft.com/office/drawing/2014/main" id="{161C298E-17F8-4EFF-AC98-468F45FFB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48" y="159938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596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833AD8-A700-4A8A-B288-A5A34C38D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362" y="778251"/>
            <a:ext cx="10515600" cy="1330960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A </a:t>
            </a:r>
            <a:r>
              <a:rPr lang="hu-HU" dirty="0" err="1"/>
              <a:t>kötelezőkön</a:t>
            </a:r>
            <a:r>
              <a:rPr lang="hu-HU" dirty="0"/>
              <a:t> túl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E2C71BF-D2C3-4B0F-99AD-39863F6ED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7078" y="2643643"/>
            <a:ext cx="5181600" cy="4351338"/>
          </a:xfrm>
        </p:spPr>
        <p:txBody>
          <a:bodyPr>
            <a:normAutofit/>
          </a:bodyPr>
          <a:lstStyle/>
          <a:p>
            <a:pPr lvl="0"/>
            <a:r>
              <a:rPr lang="hu-HU" dirty="0"/>
              <a:t>A hazafias nevelés óvodáskorban a gyermekirodalom segítségével</a:t>
            </a:r>
          </a:p>
          <a:p>
            <a:pPr lvl="0"/>
            <a:r>
              <a:rPr lang="hu-HU" dirty="0"/>
              <a:t>Pósa Lajos és Móra Ferenc munkássága</a:t>
            </a:r>
          </a:p>
          <a:p>
            <a:r>
              <a:rPr lang="hu-HU" dirty="0"/>
              <a:t>Marék Veronika meséi a bölcsődei nevelésben</a:t>
            </a:r>
          </a:p>
          <a:p>
            <a:pPr lvl="0"/>
            <a:r>
              <a:rPr lang="hu-HU" dirty="0"/>
              <a:t>Óvodáskorú gyermekek erkölcsi nevelése a gyermekirodalom segítségével</a:t>
            </a:r>
          </a:p>
          <a:p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4282429-5095-4C78-9744-8F82E3BCD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998" y="2506662"/>
            <a:ext cx="5181600" cy="4351338"/>
          </a:xfrm>
        </p:spPr>
        <p:txBody>
          <a:bodyPr>
            <a:normAutofit/>
          </a:bodyPr>
          <a:lstStyle/>
          <a:p>
            <a:pPr lvl="0"/>
            <a:r>
              <a:rPr lang="hu-HU" dirty="0"/>
              <a:t>A gyermek- és ifjúsági irodalom szerepe az olvasástanításban az általános iskola alsó tagozatán</a:t>
            </a:r>
          </a:p>
          <a:p>
            <a:pPr lvl="0"/>
            <a:r>
              <a:rPr lang="hu-HU" dirty="0"/>
              <a:t>A gyermek- és ifjúsági irodalmi művek életkori beosztása, szövegértelmezés, hermeneutika</a:t>
            </a:r>
          </a:p>
          <a:p>
            <a:r>
              <a:rPr lang="hu-HU" dirty="0"/>
              <a:t>A gyermek- és ifjúsági irodalom szintezett olvasmányai</a:t>
            </a:r>
          </a:p>
          <a:p>
            <a:endParaRPr lang="hu-HU" dirty="0"/>
          </a:p>
        </p:txBody>
      </p:sp>
      <p:pic>
        <p:nvPicPr>
          <p:cNvPr id="6146" name="Picture 2" descr="Itt vannak az év legjobb gyerekkönyvei">
            <a:extLst>
              <a:ext uri="{FF2B5EF4-FFF2-40B4-BE49-F238E27FC236}">
                <a16:creationId xmlns:a16="http://schemas.microsoft.com/office/drawing/2014/main" id="{EE9F8DF8-70EF-4680-BAC0-07D4D101F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3" y="321815"/>
            <a:ext cx="3989036" cy="224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631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4E4D4B-EDAE-4A18-8A82-772F8E752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Felhasznált irodalom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DF7D95A-72CD-4CA4-BBC2-E17CB9562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3122" y="2287262"/>
            <a:ext cx="6790678" cy="44242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err="1"/>
              <a:t>Lannert</a:t>
            </a:r>
            <a:r>
              <a:rPr lang="hu-HU" sz="2400" dirty="0"/>
              <a:t> Judit: A </a:t>
            </a:r>
            <a:r>
              <a:rPr lang="hu-HU" sz="2400" dirty="0" err="1"/>
              <a:t>pandémia</a:t>
            </a:r>
            <a:r>
              <a:rPr lang="hu-HU" sz="2400" dirty="0"/>
              <a:t> miatti iskolabezárások és a digitális oktatás hatása a tanulók felkészültségére a közoktatásban és a felsőoktatásban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/>
              <a:t>Lőrincz Borbála – Antal-Fekete Emese: Oktatási egyenlőtlenségek, iskolai mobilitás és az oktatási rendszer átalakulása Magyarországon az 1980-as évektől</a:t>
            </a:r>
          </a:p>
        </p:txBody>
      </p:sp>
      <p:pic>
        <p:nvPicPr>
          <p:cNvPr id="2050" name="Picture 2" descr="trip2022">
            <a:extLst>
              <a:ext uri="{FF2B5EF4-FFF2-40B4-BE49-F238E27FC236}">
                <a16:creationId xmlns:a16="http://schemas.microsoft.com/office/drawing/2014/main" id="{FD6C72CE-93BA-476C-A272-A6A45694125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313204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7033AE6C-9A4A-4EA8-82C0-F143E7AF65FC}"/>
              </a:ext>
            </a:extLst>
          </p:cNvPr>
          <p:cNvSpPr/>
          <p:nvPr/>
        </p:nvSpPr>
        <p:spPr>
          <a:xfrm>
            <a:off x="719185" y="6311900"/>
            <a:ext cx="3843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https://www.tarki.hu/tarsadalmi-riport</a:t>
            </a:r>
          </a:p>
        </p:txBody>
      </p:sp>
    </p:spTree>
    <p:extLst>
      <p:ext uri="{BB962C8B-B14F-4D97-AF65-F5344CB8AC3E}">
        <p14:creationId xmlns:p14="http://schemas.microsoft.com/office/powerpoint/2010/main" val="350148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56FD99-1B27-44E5-B94D-4E583258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629" y="293537"/>
            <a:ext cx="3920231" cy="1325563"/>
          </a:xfrm>
        </p:spPr>
        <p:txBody>
          <a:bodyPr/>
          <a:lstStyle/>
          <a:p>
            <a:r>
              <a:rPr lang="hu-HU" dirty="0"/>
              <a:t>A járvány idején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F13BC1D-2A67-479B-BC67-7F7883C29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794"/>
            <a:ext cx="11102266" cy="524670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Egy 2020-as hazai kutatás szerint: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u-HU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diákok 20%-át nem sikerült elérni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hu-HU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hátrányos helyzetű diákok esetében ez 33% volt </a:t>
            </a:r>
            <a:r>
              <a:rPr lang="hu-HU" sz="9600" dirty="0"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➜</a:t>
            </a:r>
            <a:r>
              <a:rPr lang="hu-HU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lemorzsolódás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hu-HU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hátrányos helyzetű tanulók jóval kevesebb szülői és technikai erőforrással rendelkeznek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hu-HU" sz="9600" dirty="0">
                <a:latin typeface="Calibri" panose="020F0502020204030204" pitchFamily="34" charset="0"/>
                <a:cs typeface="Times New Roman" panose="02020603050405020304" pitchFamily="18" charset="0"/>
              </a:rPr>
              <a:t>a jobb </a:t>
            </a:r>
            <a:r>
              <a:rPr lang="hu-HU" sz="9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hátterű</a:t>
            </a:r>
            <a:r>
              <a:rPr lang="hu-HU" sz="9600" dirty="0">
                <a:latin typeface="Calibri" panose="020F0502020204030204" pitchFamily="34" charset="0"/>
                <a:cs typeface="Times New Roman" panose="02020603050405020304" pitchFamily="18" charset="0"/>
              </a:rPr>
              <a:t> tanulók kisebb tanulási veszteséget szenvedtek, mint hátrányosabb helyzetű társaik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hu-HU" sz="9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hu-HU" sz="9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hu-HU" sz="9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hu-HU" sz="9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hu-H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hu-H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hu-H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hu-H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hu-HU" sz="4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hu-HU" sz="4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Forrás: https://medium.com/meyer-levinson-digest/saas-statisztik%C3%A1k-benchmarkok-mutat%C3%B3k-i-3e33eccc1cea</a:t>
            </a:r>
          </a:p>
          <a:p>
            <a:endParaRPr lang="hu-HU" dirty="0"/>
          </a:p>
        </p:txBody>
      </p:sp>
      <p:pic>
        <p:nvPicPr>
          <p:cNvPr id="4" name="Picture 2" descr="https://miro.medium.com/max/875/1*zDqGstPW_YfGUDK302wVqQ.jpeg">
            <a:extLst>
              <a:ext uri="{FF2B5EF4-FFF2-40B4-BE49-F238E27FC236}">
                <a16:creationId xmlns:a16="http://schemas.microsoft.com/office/drawing/2014/main" id="{82BD743D-EC06-441C-8450-0A203B8CEC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4" r="4286" b="11564"/>
          <a:stretch/>
        </p:blipFill>
        <p:spPr bwMode="auto">
          <a:xfrm>
            <a:off x="1119882" y="4558536"/>
            <a:ext cx="6381750" cy="216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46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749BDEAA-96B0-4218-B118-C2AA85BB6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0260"/>
            <a:ext cx="10515600" cy="259227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hu-HU" dirty="0">
                <a:solidFill>
                  <a:schemeClr val="tx1"/>
                </a:solidFill>
              </a:rPr>
              <a:t>Minél nagyobb a halmozottan hátrányos helyzetű (HHH) tanulók aránya, annál nagyobb arányban nem tartottak meg egyetlen órát sem.</a:t>
            </a:r>
          </a:p>
          <a:p>
            <a:pPr marL="8001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első lezárás idején egyetlen órát sem tartottak meg</a:t>
            </a:r>
          </a:p>
          <a:p>
            <a:pPr marL="8001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utolsó lezárás alatt is csak az órák 40 %-át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tananyag önálló feldolgozásával kellett volna boldogulniuk a gyerekeknek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3FA0A1C0-4CE5-4EDF-BF00-C58F73993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62" t="29248" b="20767"/>
          <a:stretch/>
        </p:blipFill>
        <p:spPr>
          <a:xfrm>
            <a:off x="56047" y="371214"/>
            <a:ext cx="12067205" cy="366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0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56B12D-135A-4466-A72C-E4B15DD45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07" y="74686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Magyarországon: </a:t>
            </a:r>
            <a:br>
              <a:rPr lang="hu-HU" dirty="0"/>
            </a:br>
            <a:r>
              <a:rPr lang="hu-HU" dirty="0"/>
              <a:t>romló tendenciák a digitális kompetenciák terén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465EA8D-74EC-477D-B274-4AE8E13BA3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807" y="2506662"/>
            <a:ext cx="6477001" cy="4351338"/>
          </a:xfrm>
        </p:spPr>
        <p:txBody>
          <a:bodyPr>
            <a:normAutofit/>
          </a:bodyPr>
          <a:lstStyle/>
          <a:p>
            <a:pPr lvl="0"/>
            <a:r>
              <a:rPr lang="hu-HU" dirty="0"/>
              <a:t>tudják-e megkülönböztetni: </a:t>
            </a:r>
          </a:p>
          <a:p>
            <a:pPr lvl="1"/>
            <a:r>
              <a:rPr lang="hu-HU" dirty="0"/>
              <a:t>a véleményeket a tényektől</a:t>
            </a:r>
          </a:p>
          <a:p>
            <a:pPr lvl="1"/>
            <a:r>
              <a:rPr lang="hu-HU" dirty="0"/>
              <a:t>források hitelességét</a:t>
            </a:r>
          </a:p>
          <a:p>
            <a:pPr lvl="1"/>
            <a:r>
              <a:rPr lang="hu-HU" dirty="0"/>
              <a:t>az információk objektivitását</a:t>
            </a:r>
          </a:p>
          <a:p>
            <a:r>
              <a:rPr lang="hu-HU" dirty="0"/>
              <a:t>akadály</a:t>
            </a:r>
            <a:r>
              <a:rPr lang="hu-HU"/>
              <a:t>: </a:t>
            </a:r>
          </a:p>
          <a:p>
            <a:pPr lvl="1"/>
            <a:r>
              <a:rPr lang="hu-HU"/>
              <a:t>az </a:t>
            </a:r>
            <a:r>
              <a:rPr lang="hu-HU" dirty="0"/>
              <a:t>önirányító tanulást segítő készségek hiánya (a tanulás célja, stratégiája, eredmény értékelése)</a:t>
            </a:r>
          </a:p>
          <a:p>
            <a:endParaRPr lang="hu-HU" dirty="0"/>
          </a:p>
        </p:txBody>
      </p:sp>
      <p:pic>
        <p:nvPicPr>
          <p:cNvPr id="5122" name="Picture 2" descr="BWT vélemények a vásárlóinktól - Vízszűrő kancsók">
            <a:extLst>
              <a:ext uri="{FF2B5EF4-FFF2-40B4-BE49-F238E27FC236}">
                <a16:creationId xmlns:a16="http://schemas.microsoft.com/office/drawing/2014/main" id="{127080D8-CE79-4E18-9195-EF4FDAB65D7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43" y="2414726"/>
            <a:ext cx="4558525" cy="260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468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0465DF-3850-4442-95FD-7A09B4A39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 </a:t>
            </a:r>
            <a:r>
              <a:rPr lang="hu-HU" dirty="0" err="1"/>
              <a:t>Covid</a:t>
            </a:r>
            <a:r>
              <a:rPr lang="hu-HU" dirty="0"/>
              <a:t> hosszabb távú hatásai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A2E5E5-6AE0-4C16-B12F-B276CEA12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41537"/>
            <a:ext cx="5181600" cy="4351338"/>
          </a:xfrm>
        </p:spPr>
        <p:txBody>
          <a:bodyPr/>
          <a:lstStyle/>
          <a:p>
            <a:pPr lvl="0"/>
            <a:r>
              <a:rPr lang="hu-HU" dirty="0"/>
              <a:t>a közösségi élet beszűkülése</a:t>
            </a:r>
          </a:p>
          <a:p>
            <a:pPr lvl="0"/>
            <a:r>
              <a:rPr lang="hu-HU" dirty="0"/>
              <a:t>a fiatalok lelki egészségére való negatív hatása: szorongás, depresszió</a:t>
            </a:r>
          </a:p>
          <a:p>
            <a:pPr lvl="0"/>
            <a:r>
              <a:rPr lang="hu-HU" dirty="0"/>
              <a:t>a 11 évesek közt a nemzetközi átlagnál gyakoribb a dohányzás és az alkoholfogyasztás</a:t>
            </a:r>
          </a:p>
          <a:p>
            <a:pPr lvl="0"/>
            <a:r>
              <a:rPr lang="hu-HU" dirty="0"/>
              <a:t>csökken a világra való nyitottság</a:t>
            </a:r>
          </a:p>
          <a:p>
            <a:endParaRPr lang="hu-HU" dirty="0"/>
          </a:p>
        </p:txBody>
      </p:sp>
      <p:pic>
        <p:nvPicPr>
          <p:cNvPr id="5" name="Picture 2" descr="Anxiety in children: Signs, causes and how to manage it">
            <a:extLst>
              <a:ext uri="{FF2B5EF4-FFF2-40B4-BE49-F238E27FC236}">
                <a16:creationId xmlns:a16="http://schemas.microsoft.com/office/drawing/2014/main" id="{A9175C5F-BB89-4219-A9AB-766FBEAC23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64" y="1961964"/>
            <a:ext cx="5214945" cy="390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708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8E172D-833A-4B0F-853D-39F243C0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A </a:t>
            </a:r>
            <a:r>
              <a:rPr lang="hu-HU" dirty="0" err="1"/>
              <a:t>Covid</a:t>
            </a:r>
            <a:r>
              <a:rPr lang="hu-HU" dirty="0"/>
              <a:t> okozta oktatási veszteségek </a:t>
            </a:r>
            <a:br>
              <a:rPr lang="hu-HU" dirty="0"/>
            </a:br>
            <a:r>
              <a:rPr lang="hu-HU" sz="3100" dirty="0"/>
              <a:t>(a Világbank szakértői szerint)</a:t>
            </a:r>
            <a:br>
              <a:rPr lang="hu-HU" sz="3100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D57E7E-4B52-46E9-98AC-A52B8DAD4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20429"/>
            <a:ext cx="5358414" cy="435133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u-HU" dirty="0"/>
              <a:t>7-9 hónapos iskolabezárás és a távoktatás hatása: 1/3 iskolai év vesztesége</a:t>
            </a:r>
          </a:p>
          <a:p>
            <a:pPr lvl="0"/>
            <a:r>
              <a:rPr lang="hu-HU" dirty="0"/>
              <a:t>PISA-pontszámokban: kimutatható pontveszteség </a:t>
            </a:r>
          </a:p>
          <a:p>
            <a:pPr lvl="0"/>
            <a:r>
              <a:rPr lang="hu-HU" dirty="0"/>
              <a:t>a 3. évfolyamos tanuló a 10. évfolyamig: akár 1,5 év lemaradás, ha nem történik felzárkóztatás</a:t>
            </a:r>
          </a:p>
          <a:p>
            <a:pPr lvl="0"/>
            <a:r>
              <a:rPr lang="hu-HU" dirty="0"/>
              <a:t>2021 tavaszáig egy tanulási év veszteség a közép-kelet-európai országokban</a:t>
            </a:r>
          </a:p>
          <a:p>
            <a:pPr algn="ctr"/>
            <a:endParaRPr lang="hu-HU" dirty="0"/>
          </a:p>
        </p:txBody>
      </p:sp>
      <p:pic>
        <p:nvPicPr>
          <p:cNvPr id="9218" name="Picture 2" descr="IME - Az egészségügyi vezetők szaklapja">
            <a:extLst>
              <a:ext uri="{FF2B5EF4-FFF2-40B4-BE49-F238E27FC236}">
                <a16:creationId xmlns:a16="http://schemas.microsoft.com/office/drawing/2014/main" id="{C8B9FFFE-DEF6-43CD-872C-ABA76BCFEB1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264" y="1825625"/>
            <a:ext cx="5124366" cy="383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537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567817-7B79-4DFC-B63D-C1322D618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666" y="285226"/>
            <a:ext cx="2038165" cy="1325563"/>
          </a:xfrm>
        </p:spPr>
        <p:txBody>
          <a:bodyPr/>
          <a:lstStyle/>
          <a:p>
            <a:r>
              <a:rPr lang="hu-HU" dirty="0"/>
              <a:t>Anglia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12BA940-265F-4D0F-9A10-CFFB510786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284869" cy="4351338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 jobb családi háttérrel rendelkező diákok naponta 75 perccel többet tanultak</a:t>
            </a:r>
          </a:p>
          <a:p>
            <a:pPr lvl="0"/>
            <a:r>
              <a:rPr lang="hu-HU" dirty="0"/>
              <a:t>a 75 percek összeadódnak ➜ minél tovább tart a távoktatás, annál nagyobb lesz a különbség</a:t>
            </a:r>
          </a:p>
          <a:p>
            <a:pPr lvl="0"/>
            <a:r>
              <a:rPr lang="hu-HU" dirty="0"/>
              <a:t>a hátrányok idővel megsokszorozódhatnak, ha nincs lehetőség a felzárkóztatásra</a:t>
            </a:r>
          </a:p>
          <a:p>
            <a:pPr lvl="0"/>
            <a:r>
              <a:rPr lang="hu-HU" dirty="0"/>
              <a:t>ahol a feltételek adottak, ott sem éri el a távoktatás a jelenléti oktatás színvonalát</a:t>
            </a:r>
          </a:p>
          <a:p>
            <a:pPr lvl="0"/>
            <a:r>
              <a:rPr lang="hu-HU" dirty="0"/>
              <a:t>DE: a káros hatás megszűnik, ha nem túl hosszú a távoktatás</a:t>
            </a:r>
          </a:p>
          <a:p>
            <a:endParaRPr lang="hu-HU" dirty="0"/>
          </a:p>
        </p:txBody>
      </p:sp>
      <p:pic>
        <p:nvPicPr>
          <p:cNvPr id="5" name="Picture 2" descr="Egyedi gravírozott faliórák | Matek óra | Ajándék Műhely - Az ajándék  birodalom">
            <a:extLst>
              <a:ext uri="{FF2B5EF4-FFF2-40B4-BE49-F238E27FC236}">
                <a16:creationId xmlns:a16="http://schemas.microsoft.com/office/drawing/2014/main" id="{EDBB7754-D300-4078-A0EF-2B24D6DA6D2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053" y="2299316"/>
            <a:ext cx="3048747" cy="304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873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A3680F-C8CA-4952-BD69-12F1C97EF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pPr algn="ctr"/>
            <a:r>
              <a:rPr lang="hu-HU" dirty="0"/>
              <a:t>Német nyelvterületen 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0B22F64-C323-42FE-BC3E-D73F312BF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06662"/>
            <a:ext cx="5181600" cy="2846573"/>
          </a:xfrm>
        </p:spPr>
        <p:txBody>
          <a:bodyPr/>
          <a:lstStyle/>
          <a:p>
            <a:r>
              <a:rPr lang="hu-HU" dirty="0"/>
              <a:t>az 1930-as években születettek 1/5-del kevesebb időt töltöttek az iskolában</a:t>
            </a:r>
          </a:p>
          <a:p>
            <a:pPr lvl="0"/>
            <a:r>
              <a:rPr lang="hu-HU" dirty="0"/>
              <a:t>ez a generáció a jövedelmi veszteségeket még a ’80-as években is megérezte</a:t>
            </a:r>
          </a:p>
          <a:p>
            <a:endParaRPr lang="hu-HU" dirty="0"/>
          </a:p>
        </p:txBody>
      </p:sp>
      <p:pic>
        <p:nvPicPr>
          <p:cNvPr id="5" name="Picture 2" descr="100 Mark, 1980 | notafilia-kp.com">
            <a:extLst>
              <a:ext uri="{FF2B5EF4-FFF2-40B4-BE49-F238E27FC236}">
                <a16:creationId xmlns:a16="http://schemas.microsoft.com/office/drawing/2014/main" id="{84438155-CC57-444C-B145-668E57D4F90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071" y="2823099"/>
            <a:ext cx="4661195" cy="242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303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FAF61D-9C67-483C-AC1E-79A29BF33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285" y="975144"/>
            <a:ext cx="6956395" cy="1325563"/>
          </a:xfrm>
        </p:spPr>
        <p:txBody>
          <a:bodyPr/>
          <a:lstStyle/>
          <a:p>
            <a:pPr algn="ctr"/>
            <a:r>
              <a:rPr lang="hu-HU" dirty="0"/>
              <a:t>Következmények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019413B-CC73-4B5F-8452-D768AD8BC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63" y="2506662"/>
            <a:ext cx="11780668" cy="4351338"/>
          </a:xfrm>
        </p:spPr>
        <p:txBody>
          <a:bodyPr/>
          <a:lstStyle/>
          <a:p>
            <a:pPr lvl="0"/>
            <a:r>
              <a:rPr lang="hu-HU" sz="3200" dirty="0"/>
              <a:t>a szülők kénytelenek több energiát fektetni gyermekeik tanulásába</a:t>
            </a:r>
          </a:p>
          <a:p>
            <a:pPr lvl="0"/>
            <a:r>
              <a:rPr lang="hu-HU" sz="3200" dirty="0"/>
              <a:t>a bezártság miatt megnőtt a családon belüli erőszak</a:t>
            </a:r>
          </a:p>
          <a:p>
            <a:pPr lvl="0"/>
            <a:r>
              <a:rPr lang="hu-HU" sz="3200" dirty="0"/>
              <a:t>a gyerekek lelki és testi egészsége is megromlott </a:t>
            </a:r>
          </a:p>
          <a:p>
            <a:pPr lvl="0"/>
            <a:r>
              <a:rPr lang="hu-HU" sz="3200" dirty="0"/>
              <a:t>a bezártság negatív hatása jóval nagyobb, mint a felnőttek esetében</a:t>
            </a:r>
          </a:p>
          <a:p>
            <a:pPr lvl="0"/>
            <a:r>
              <a:rPr lang="hu-HU" sz="3200" dirty="0"/>
              <a:t>a digitális oktatási rend során a diákok egy része eltűnik a radarról</a:t>
            </a:r>
          </a:p>
          <a:p>
            <a:endParaRPr lang="hu-HU" dirty="0"/>
          </a:p>
        </p:txBody>
      </p:sp>
      <p:pic>
        <p:nvPicPr>
          <p:cNvPr id="11268" name="Picture 4" descr="Radar Screen Vector Art, Icons, and Graphics for Free Download">
            <a:extLst>
              <a:ext uri="{FF2B5EF4-FFF2-40B4-BE49-F238E27FC236}">
                <a16:creationId xmlns:a16="http://schemas.microsoft.com/office/drawing/2014/main" id="{8C235763-EC30-48B0-8BD3-027B8FF9F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315" y="15758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136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928</Words>
  <Application>Microsoft Office PowerPoint</Application>
  <PresentationFormat>Szélesvásznú</PresentationFormat>
  <Paragraphs>177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Segoe UI Symbol</vt:lpstr>
      <vt:lpstr>Times New Roman</vt:lpstr>
      <vt:lpstr>Office-téma</vt:lpstr>
      <vt:lpstr>Továbblépés  a meglévő erőforrásokra építve </vt:lpstr>
      <vt:lpstr>A járvány idején</vt:lpstr>
      <vt:lpstr>PowerPoint-bemutató</vt:lpstr>
      <vt:lpstr>Magyarországon:  romló tendenciák a digitális kompetenciák terén</vt:lpstr>
      <vt:lpstr>A Covid hosszabb távú hatásai</vt:lpstr>
      <vt:lpstr>A Covid okozta oktatási veszteségek  (a Világbank szakértői szerint) </vt:lpstr>
      <vt:lpstr>Anglia</vt:lpstr>
      <vt:lpstr>Német nyelvterületen  </vt:lpstr>
      <vt:lpstr>Következmények </vt:lpstr>
      <vt:lpstr> Az OPKM-ben kutatott témák  2022-ben  A járvánnyal összefüggő kérdések </vt:lpstr>
      <vt:lpstr>Visszatérő referensz kérdések 1.</vt:lpstr>
      <vt:lpstr>Visszatérő referensz kérdések 2.</vt:lpstr>
      <vt:lpstr>     </vt:lpstr>
      <vt:lpstr>Az óvodapedagógus ismereteinek sokszínűségéről 2. </vt:lpstr>
      <vt:lpstr>Tankönyvkutatás 1.</vt:lpstr>
      <vt:lpstr> </vt:lpstr>
      <vt:lpstr>A kötelezőkön túl </vt:lpstr>
      <vt:lpstr>Felhasznált irodalom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Oktatási egyenlőtlenségek és  iskolai mobilitás.  Mit tehetnek az egyenlőtlenségek  csökkentése érdekében a könyvtárak?</dc:title>
  <dc:creator>Péterfi Rita</dc:creator>
  <cp:lastModifiedBy>Péterfi Rita</cp:lastModifiedBy>
  <cp:revision>62</cp:revision>
  <cp:lastPrinted>2023-03-29T13:38:34Z</cp:lastPrinted>
  <dcterms:created xsi:type="dcterms:W3CDTF">2023-02-19T17:53:54Z</dcterms:created>
  <dcterms:modified xsi:type="dcterms:W3CDTF">2023-03-29T14:01:25Z</dcterms:modified>
</cp:coreProperties>
</file>